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265" r:id="rId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  <a:srgbClr val="0033CC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3CA26A-A33C-4059-8CA4-7B0D72E1128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72876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C5C8EE-B198-4B75-BA4B-10C96E74997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940891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0F64712-2A01-4AEC-9DB3-96D120D9D0D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057637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95E83E2-34E3-4E0E-979A-4BE21155409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587524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6C96CBF-3E08-4DCA-83B1-049383CF487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363941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D248B09-3517-49C6-8C1F-AE9176E6EF4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980421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6BE786C-5AB8-4366-AF48-B3B1BADF28D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568308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A2509F1-30E2-4672-B469-425B57BA9C2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995804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0CE28D3-45BF-47B2-8463-ACF81DE55B7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337994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C36BE7A-7272-4A2A-806E-233E37A394D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706877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BCF06E-665C-4801-B81C-E49F9718264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179364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30377BBD-C038-46BF-85E6-9FF34E1A1D04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>
          <a:xfrm>
            <a:off x="152400" y="228600"/>
            <a:ext cx="8686800" cy="1143000"/>
          </a:xfrm>
        </p:spPr>
        <p:txBody>
          <a:bodyPr/>
          <a:lstStyle/>
          <a:p>
            <a:r>
              <a:rPr lang="en-US" altLang="en-US" sz="4000" dirty="0">
                <a:solidFill>
                  <a:schemeClr val="folHlink"/>
                </a:solidFill>
              </a:rPr>
              <a:t>Me </a:t>
            </a:r>
            <a:r>
              <a:rPr lang="en-US" altLang="en-US" sz="4000" dirty="0" err="1">
                <a:solidFill>
                  <a:schemeClr val="folHlink"/>
                </a:solidFill>
              </a:rPr>
              <a:t>llamo</a:t>
            </a:r>
            <a:r>
              <a:rPr lang="en-US" altLang="en-US" sz="4000" dirty="0">
                <a:solidFill>
                  <a:schemeClr val="folHlink"/>
                </a:solidFill>
              </a:rPr>
              <a:t> ___________ </a:t>
            </a:r>
            <a:r>
              <a:rPr lang="en-US" altLang="en-US" sz="4000" dirty="0" err="1">
                <a:solidFill>
                  <a:schemeClr val="folHlink"/>
                </a:solidFill>
              </a:rPr>
              <a:t>Clase</a:t>
            </a:r>
            <a:r>
              <a:rPr lang="en-US" altLang="en-US" sz="4000" dirty="0">
                <a:solidFill>
                  <a:schemeClr val="folHlink"/>
                </a:solidFill>
              </a:rPr>
              <a:t> </a:t>
            </a:r>
            <a:r>
              <a:rPr lang="en-US" altLang="en-US" sz="4000" dirty="0" smtClean="0">
                <a:solidFill>
                  <a:schemeClr val="folHlink"/>
                </a:solidFill>
              </a:rPr>
              <a:t>801</a:t>
            </a:r>
            <a:r>
              <a:rPr lang="en-US" altLang="en-US" sz="4000" dirty="0">
                <a:solidFill>
                  <a:schemeClr val="folHlink"/>
                </a:solidFill>
              </a:rPr>
              <a:t/>
            </a:r>
            <a:br>
              <a:rPr lang="en-US" altLang="en-US" sz="4000" dirty="0">
                <a:solidFill>
                  <a:schemeClr val="folHlink"/>
                </a:solidFill>
              </a:rPr>
            </a:br>
            <a:r>
              <a:rPr lang="en-US" altLang="en-US" sz="4000" dirty="0">
                <a:solidFill>
                  <a:schemeClr val="folHlink"/>
                </a:solidFill>
              </a:rPr>
              <a:t>La </a:t>
            </a:r>
            <a:r>
              <a:rPr lang="en-US" altLang="en-US" sz="4000" dirty="0" err="1">
                <a:solidFill>
                  <a:schemeClr val="folHlink"/>
                </a:solidFill>
              </a:rPr>
              <a:t>fecha</a:t>
            </a:r>
            <a:r>
              <a:rPr lang="en-US" altLang="en-US" sz="4000" dirty="0">
                <a:solidFill>
                  <a:schemeClr val="folHlink"/>
                </a:solidFill>
              </a:rPr>
              <a:t> </a:t>
            </a:r>
            <a:r>
              <a:rPr lang="en-US" altLang="en-US" sz="4000" dirty="0" err="1">
                <a:solidFill>
                  <a:schemeClr val="folHlink"/>
                </a:solidFill>
              </a:rPr>
              <a:t>es</a:t>
            </a:r>
            <a:r>
              <a:rPr lang="en-US" altLang="en-US" sz="4000" dirty="0">
                <a:solidFill>
                  <a:schemeClr val="folHlink"/>
                </a:solidFill>
              </a:rPr>
              <a:t> </a:t>
            </a:r>
            <a:r>
              <a:rPr lang="en-US" altLang="en-US" sz="4000">
                <a:solidFill>
                  <a:schemeClr val="folHlink"/>
                </a:solidFill>
              </a:rPr>
              <a:t>el </a:t>
            </a:r>
            <a:r>
              <a:rPr lang="en-US" altLang="en-US" sz="4000" smtClean="0">
                <a:solidFill>
                  <a:schemeClr val="folHlink"/>
                </a:solidFill>
              </a:rPr>
              <a:t>14 </a:t>
            </a:r>
            <a:r>
              <a:rPr lang="en-US" altLang="en-US" sz="4000" dirty="0">
                <a:solidFill>
                  <a:schemeClr val="folHlink"/>
                </a:solidFill>
              </a:rPr>
              <a:t>de </a:t>
            </a:r>
            <a:r>
              <a:rPr lang="en-US" altLang="en-US" sz="4000" dirty="0" err="1">
                <a:solidFill>
                  <a:schemeClr val="folHlink"/>
                </a:solidFill>
              </a:rPr>
              <a:t>enero</a:t>
            </a:r>
            <a:r>
              <a:rPr lang="en-US" altLang="en-US" sz="4000" dirty="0">
                <a:solidFill>
                  <a:schemeClr val="folHlink"/>
                </a:solidFill>
              </a:rPr>
              <a:t> del </a:t>
            </a:r>
            <a:r>
              <a:rPr lang="en-US" altLang="en-US" sz="4000" dirty="0" smtClean="0">
                <a:solidFill>
                  <a:schemeClr val="folHlink"/>
                </a:solidFill>
              </a:rPr>
              <a:t>2014</a:t>
            </a:r>
            <a:endParaRPr lang="en-US" altLang="en-US" sz="4000" dirty="0">
              <a:solidFill>
                <a:schemeClr val="folHlink"/>
              </a:solidFill>
            </a:endParaRP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76200" y="1493838"/>
            <a:ext cx="9067800" cy="4525962"/>
          </a:xfrm>
        </p:spPr>
        <p:txBody>
          <a:bodyPr/>
          <a:lstStyle/>
          <a:p>
            <a:pPr>
              <a:buFontTx/>
              <a:buNone/>
            </a:pPr>
            <a:r>
              <a:rPr lang="es-ES_tradnl" altLang="en-US" dirty="0">
                <a:solidFill>
                  <a:srgbClr val="FF0000"/>
                </a:solidFill>
              </a:rPr>
              <a:t>Propósito # </a:t>
            </a:r>
            <a:r>
              <a:rPr lang="es-ES_tradnl" altLang="en-US" dirty="0" smtClean="0">
                <a:solidFill>
                  <a:srgbClr val="FF0000"/>
                </a:solidFill>
              </a:rPr>
              <a:t>40: </a:t>
            </a:r>
            <a:r>
              <a:rPr lang="es-ES_tradnl" altLang="en-US" dirty="0"/>
              <a:t>¿Qué cursos estas tomando?</a:t>
            </a:r>
          </a:p>
          <a:p>
            <a:pPr>
              <a:buFontTx/>
              <a:buNone/>
            </a:pPr>
            <a:endParaRPr lang="es-ES_tradnl" altLang="en-US" dirty="0"/>
          </a:p>
          <a:p>
            <a:pPr>
              <a:buFontTx/>
              <a:buNone/>
            </a:pPr>
            <a:r>
              <a:rPr lang="es-ES_tradnl" altLang="en-US" dirty="0">
                <a:solidFill>
                  <a:srgbClr val="FF0000"/>
                </a:solidFill>
              </a:rPr>
              <a:t>Actividad Inicial:</a:t>
            </a:r>
          </a:p>
          <a:p>
            <a:r>
              <a:rPr lang="es-ES_tradnl" altLang="en-US" dirty="0" smtClean="0"/>
              <a:t>Completa la hoja </a:t>
            </a:r>
            <a:r>
              <a:rPr lang="es-ES_tradnl" altLang="en-US" u="sng" dirty="0" smtClean="0"/>
              <a:t>Juan necesita ayuda</a:t>
            </a:r>
            <a:endParaRPr lang="es-ES_tradnl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altLang="en-US">
                <a:solidFill>
                  <a:srgbClr val="FF0000"/>
                </a:solidFill>
              </a:rPr>
              <a:t>Verbos: </a:t>
            </a:r>
            <a:r>
              <a:rPr lang="en-US" altLang="en-US" u="sng">
                <a:solidFill>
                  <a:srgbClr val="FF0000"/>
                </a:solidFill>
              </a:rPr>
              <a:t>El presente progresivo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066800"/>
            <a:ext cx="8686800" cy="5440363"/>
          </a:xfrm>
        </p:spPr>
        <p:txBody>
          <a:bodyPr/>
          <a:lstStyle/>
          <a:p>
            <a:pPr marL="609600" indent="-609600"/>
            <a:r>
              <a:rPr lang="en-US" altLang="en-US"/>
              <a:t>The present progressive is used to describe an action that is in progress or occurring presently.  </a:t>
            </a:r>
          </a:p>
          <a:p>
            <a:pPr marL="609600" indent="-609600"/>
            <a:r>
              <a:rPr lang="en-US" altLang="en-US"/>
              <a:t>The present progressive consists of two parts:</a:t>
            </a:r>
          </a:p>
          <a:p>
            <a:pPr marL="990600" lvl="1" indent="-533400">
              <a:buFontTx/>
              <a:buAutoNum type="arabicPeriod"/>
            </a:pPr>
            <a:r>
              <a:rPr lang="en-US" altLang="en-US"/>
              <a:t>The verb ESTAR in the present tense</a:t>
            </a:r>
          </a:p>
          <a:p>
            <a:pPr marL="990600" lvl="1" indent="-533400">
              <a:buFontTx/>
              <a:buAutoNum type="arabicPeriod"/>
            </a:pPr>
            <a:endParaRPr lang="en-US" altLang="en-US"/>
          </a:p>
          <a:p>
            <a:pPr marL="990600" lvl="1" indent="-533400">
              <a:buFontTx/>
              <a:buAutoNum type="arabicPeriod"/>
            </a:pPr>
            <a:endParaRPr lang="en-US" altLang="en-US"/>
          </a:p>
          <a:p>
            <a:pPr marL="990600" lvl="1" indent="-533400">
              <a:buFontTx/>
              <a:buAutoNum type="arabicPeriod"/>
            </a:pPr>
            <a:r>
              <a:rPr lang="en-US" altLang="en-US"/>
              <a:t>The present participle </a:t>
            </a:r>
          </a:p>
        </p:txBody>
      </p:sp>
      <p:sp>
        <p:nvSpPr>
          <p:cNvPr id="8196" name="Text Box 4"/>
          <p:cNvSpPr txBox="1">
            <a:spLocks noChangeArrowheads="1"/>
          </p:cNvSpPr>
          <p:nvPr/>
        </p:nvSpPr>
        <p:spPr bwMode="auto">
          <a:xfrm>
            <a:off x="1219200" y="4038600"/>
            <a:ext cx="1154113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800" b="1">
                <a:solidFill>
                  <a:srgbClr val="0033CC"/>
                </a:solidFill>
              </a:rPr>
              <a:t>Estoy</a:t>
            </a:r>
          </a:p>
        </p:txBody>
      </p:sp>
      <p:sp>
        <p:nvSpPr>
          <p:cNvPr id="8197" name="Text Box 5"/>
          <p:cNvSpPr txBox="1">
            <a:spLocks noChangeArrowheads="1"/>
          </p:cNvSpPr>
          <p:nvPr/>
        </p:nvSpPr>
        <p:spPr bwMode="auto">
          <a:xfrm>
            <a:off x="1208088" y="4433888"/>
            <a:ext cx="1135062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800" b="1">
                <a:solidFill>
                  <a:srgbClr val="0033CC"/>
                </a:solidFill>
              </a:rPr>
              <a:t>Estas</a:t>
            </a:r>
          </a:p>
        </p:txBody>
      </p:sp>
      <p:sp>
        <p:nvSpPr>
          <p:cNvPr id="8198" name="Text Box 6"/>
          <p:cNvSpPr txBox="1">
            <a:spLocks noChangeArrowheads="1"/>
          </p:cNvSpPr>
          <p:nvPr/>
        </p:nvSpPr>
        <p:spPr bwMode="auto">
          <a:xfrm>
            <a:off x="1219200" y="4814888"/>
            <a:ext cx="936625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800" b="1">
                <a:solidFill>
                  <a:srgbClr val="0033CC"/>
                </a:solidFill>
              </a:rPr>
              <a:t>Esta</a:t>
            </a:r>
          </a:p>
        </p:txBody>
      </p:sp>
      <p:sp>
        <p:nvSpPr>
          <p:cNvPr id="8199" name="Text Box 7"/>
          <p:cNvSpPr txBox="1">
            <a:spLocks noChangeArrowheads="1"/>
          </p:cNvSpPr>
          <p:nvPr/>
        </p:nvSpPr>
        <p:spPr bwMode="auto">
          <a:xfrm>
            <a:off x="4191000" y="4038600"/>
            <a:ext cx="1668463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800" b="1">
                <a:solidFill>
                  <a:srgbClr val="0033CC"/>
                </a:solidFill>
              </a:rPr>
              <a:t>Estamos</a:t>
            </a:r>
          </a:p>
        </p:txBody>
      </p:sp>
      <p:sp>
        <p:nvSpPr>
          <p:cNvPr id="8200" name="Text Box 8"/>
          <p:cNvSpPr txBox="1">
            <a:spLocks noChangeArrowheads="1"/>
          </p:cNvSpPr>
          <p:nvPr/>
        </p:nvSpPr>
        <p:spPr bwMode="auto">
          <a:xfrm>
            <a:off x="4179888" y="4433888"/>
            <a:ext cx="1233487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800" b="1">
                <a:solidFill>
                  <a:srgbClr val="0033CC"/>
                </a:solidFill>
              </a:rPr>
              <a:t>Estáis</a:t>
            </a:r>
          </a:p>
        </p:txBody>
      </p:sp>
      <p:sp>
        <p:nvSpPr>
          <p:cNvPr id="8201" name="Text Box 9"/>
          <p:cNvSpPr txBox="1">
            <a:spLocks noChangeArrowheads="1"/>
          </p:cNvSpPr>
          <p:nvPr/>
        </p:nvSpPr>
        <p:spPr bwMode="auto">
          <a:xfrm>
            <a:off x="4179888" y="4800600"/>
            <a:ext cx="1154112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800" b="1">
                <a:solidFill>
                  <a:srgbClr val="0033CC"/>
                </a:solidFill>
              </a:rPr>
              <a:t>Están</a:t>
            </a:r>
          </a:p>
        </p:txBody>
      </p:sp>
      <p:sp>
        <p:nvSpPr>
          <p:cNvPr id="8202" name="Text Box 10"/>
          <p:cNvSpPr txBox="1">
            <a:spLocks noChangeArrowheads="1"/>
          </p:cNvSpPr>
          <p:nvPr/>
        </p:nvSpPr>
        <p:spPr bwMode="auto">
          <a:xfrm>
            <a:off x="2001838" y="5653088"/>
            <a:ext cx="817562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800" b="1">
                <a:solidFill>
                  <a:srgbClr val="0033CC"/>
                </a:solidFill>
              </a:rPr>
              <a:t>AR-</a:t>
            </a:r>
          </a:p>
        </p:txBody>
      </p:sp>
      <p:sp>
        <p:nvSpPr>
          <p:cNvPr id="8203" name="Text Box 11"/>
          <p:cNvSpPr txBox="1">
            <a:spLocks noChangeArrowheads="1"/>
          </p:cNvSpPr>
          <p:nvPr/>
        </p:nvSpPr>
        <p:spPr bwMode="auto">
          <a:xfrm>
            <a:off x="4572000" y="5638800"/>
            <a:ext cx="1566863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800" b="1">
                <a:solidFill>
                  <a:srgbClr val="0033CC"/>
                </a:solidFill>
              </a:rPr>
              <a:t>-ER / -IR</a:t>
            </a:r>
          </a:p>
        </p:txBody>
      </p:sp>
      <p:sp>
        <p:nvSpPr>
          <p:cNvPr id="8204" name="Text Box 12"/>
          <p:cNvSpPr txBox="1">
            <a:spLocks noChangeArrowheads="1"/>
          </p:cNvSpPr>
          <p:nvPr/>
        </p:nvSpPr>
        <p:spPr bwMode="auto">
          <a:xfrm>
            <a:off x="1817688" y="6110288"/>
            <a:ext cx="1154112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800" b="1">
                <a:solidFill>
                  <a:srgbClr val="008000"/>
                </a:solidFill>
              </a:rPr>
              <a:t>-ando</a:t>
            </a:r>
          </a:p>
        </p:txBody>
      </p:sp>
      <p:sp>
        <p:nvSpPr>
          <p:cNvPr id="8205" name="Text Box 13"/>
          <p:cNvSpPr txBox="1">
            <a:spLocks noChangeArrowheads="1"/>
          </p:cNvSpPr>
          <p:nvPr/>
        </p:nvSpPr>
        <p:spPr bwMode="auto">
          <a:xfrm>
            <a:off x="4800600" y="6110288"/>
            <a:ext cx="1252538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800" b="1">
                <a:solidFill>
                  <a:srgbClr val="008000"/>
                </a:solidFill>
              </a:rPr>
              <a:t>-iendo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6" grpId="0"/>
      <p:bldP spid="8197" grpId="0"/>
      <p:bldP spid="8198" grpId="0"/>
      <p:bldP spid="8199" grpId="0"/>
      <p:bldP spid="8200" grpId="0"/>
      <p:bldP spid="8201" grpId="0"/>
      <p:bldP spid="8204" grpId="0"/>
      <p:bldP spid="820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solidFill>
                  <a:srgbClr val="FF0000"/>
                </a:solidFill>
              </a:rPr>
              <a:t>Ejercicios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295400"/>
            <a:ext cx="8229600" cy="4525963"/>
          </a:xfrm>
        </p:spPr>
        <p:txBody>
          <a:bodyPr/>
          <a:lstStyle/>
          <a:p>
            <a:pPr marL="609600" indent="-609600">
              <a:lnSpc>
                <a:spcPct val="90000"/>
              </a:lnSpc>
            </a:pPr>
            <a:r>
              <a:rPr lang="en-US" altLang="en-US"/>
              <a:t>Conjuga los verbos en el presente progresivo: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n-US" altLang="en-US"/>
              <a:t>Tomar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n-US" altLang="en-US"/>
              <a:t>Vivir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n-US" altLang="en-US"/>
              <a:t>Aprender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endParaRPr lang="en-US" altLang="en-US"/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endParaRPr lang="en-US" altLang="en-US"/>
          </a:p>
          <a:p>
            <a:pPr marL="609600" indent="-609600">
              <a:lnSpc>
                <a:spcPct val="90000"/>
              </a:lnSpc>
            </a:pPr>
            <a:r>
              <a:rPr lang="en-US" altLang="en-US"/>
              <a:t>Completa la hoja</a:t>
            </a:r>
          </a:p>
        </p:txBody>
      </p:sp>
      <p:sp>
        <p:nvSpPr>
          <p:cNvPr id="12292" name="Rectangle 4"/>
          <p:cNvSpPr>
            <a:spLocks noChangeArrowheads="1"/>
          </p:cNvSpPr>
          <p:nvPr/>
        </p:nvSpPr>
        <p:spPr bwMode="auto">
          <a:xfrm>
            <a:off x="457200" y="3810000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1pPr>
            <a:lvl2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altLang="en-US" dirty="0" err="1">
                <a:solidFill>
                  <a:srgbClr val="FF0000"/>
                </a:solidFill>
              </a:rPr>
              <a:t>Tarea</a:t>
            </a:r>
            <a:r>
              <a:rPr lang="en-US" altLang="en-US" dirty="0">
                <a:solidFill>
                  <a:srgbClr val="FF0000"/>
                </a:solidFill>
              </a:rPr>
              <a:t> # </a:t>
            </a:r>
            <a:r>
              <a:rPr lang="en-US" altLang="en-US" dirty="0" smtClean="0">
                <a:solidFill>
                  <a:srgbClr val="FF0000"/>
                </a:solidFill>
              </a:rPr>
              <a:t>40</a:t>
            </a:r>
            <a:endParaRPr lang="en-US" alt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171</TotalTime>
  <Words>98</Words>
  <Application>Microsoft Office PowerPoint</Application>
  <PresentationFormat>On-screen Show (4:3)</PresentationFormat>
  <Paragraphs>31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Default Design</vt:lpstr>
      <vt:lpstr>Me llamo ___________ Clase 801 La fecha es el 14 de enero del 2014</vt:lpstr>
      <vt:lpstr>Verbos: El presente progresivo</vt:lpstr>
      <vt:lpstr>Ejercicios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 Clase 8IM La fecha es el 3 de enero del 2011</dc:title>
  <dc:creator>Helen Zumaeta</dc:creator>
  <cp:lastModifiedBy>Helen Zumaeta</cp:lastModifiedBy>
  <cp:revision>13</cp:revision>
  <dcterms:created xsi:type="dcterms:W3CDTF">2011-01-03T07:06:16Z</dcterms:created>
  <dcterms:modified xsi:type="dcterms:W3CDTF">2014-01-16T20:45:09Z</dcterms:modified>
</cp:coreProperties>
</file>